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58" r:id="rId4"/>
    <p:sldId id="262" r:id="rId5"/>
    <p:sldId id="259" r:id="rId6"/>
    <p:sldId id="263" r:id="rId7"/>
    <p:sldId id="260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45609-9472-4504-A0AD-A70A1A356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B105B9-CD36-4F7F-AC7A-CFF9D99AF0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6454E-90CD-41F0-A326-F1F3B9B7B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F573C-A34D-4B6D-AF64-25C151ADF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A7B690-944E-406B-8399-053D9CE22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9584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4349-BEA5-4028-A598-09C2EF4EC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44442B-B002-400F-AC08-D38A4909E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A5F9-1311-405A-97E3-2AC8D88D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C0C1A-66E7-4231-8655-BB9BDB4E2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2F2C7-A09B-4081-91A2-AE1428904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7779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E6EBE-D5C6-46AC-8BBB-8AC403CAD7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23C702-E650-4502-A960-78C74C036B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E0F53-B360-4502-99F1-DA6FD7BBA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4853D-1F8B-48C0-A60A-46C8962CF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97DCC-CC0F-47DC-B5C7-F5B93B995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3931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C8DAE-1896-4924-BB3A-B065CF664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30328-8AAB-49ED-ADEC-7E4B4C868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B2622-96C5-492E-9FD2-F47C48CE3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21662-83FA-4350-88C0-8437B597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DD4D5-1568-43B6-A238-555035AFC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243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29888-C586-44D2-A053-D0DFD9FDA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ED567-B3D3-4D66-B3FF-AD97C8811A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275B1-F56F-4017-B97E-C1470CF7E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179D7-5C48-4797-AC8C-58A084806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E21D2-7B1B-4F43-A9AD-C7A866A45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241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124DA-B2EB-437A-9115-730A4F8BC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30545-4AF7-475D-BBA4-2D0050CA2C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1A817-8729-4A82-99E2-3D65E23FA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9564F-73EE-4313-B17A-9223DDCAE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8F154-E7E8-494D-BE77-15732D7CA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F921C-91B2-47A3-B3A7-E57DDAF25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625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458AF-4B87-49BE-A1C4-A253B2344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FFCFF-1E96-489A-8DC8-CE60E1D92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F9F672-B723-4E65-9F82-51435F0E4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B17573-B0DE-42FF-9018-16CCEAA864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A6784E-1F24-4EBC-AE3E-1BBCF41561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4F3ACD-1993-496C-9E05-F85B9E29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916F32-834C-49E6-85AD-80E6EF1EA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51ECBF-8CF0-4E5E-8DB1-6858857A7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6571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9B44B-3217-4B5E-8AFB-79B40FEA5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D7B1-F2DD-4E00-8042-F92425D53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1BFE7-6956-424F-BFEE-FF3E7C64D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1485F-1D3C-467D-89D6-19D10FCF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5969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D67873-A12C-4B6D-8EF9-E8C6F2156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091B5D-EA41-479D-B02F-8F766FED6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AD2043-D133-48F3-AA8B-DBED7B1E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563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42A73-D2A0-4E61-A819-1DE87D037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D2904-A245-4187-9CB6-C736237AD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FE2D9-E610-4603-B7CD-A44F85210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B3977-6C24-4BC1-8147-CCCB0A14F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5A798B-3354-4893-A801-2A3D5C831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4A00E-3B53-49E0-9AEF-4B45FB177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276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EC386-246E-4CDA-B26B-6CB9BC6D8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8B1351-2395-4EC1-862C-CD82FC2E10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48799F-557B-4501-B5F4-C85F22520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5DE785-4FA9-455C-9E65-0A925F345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EF0E29-3A16-4A8E-95DC-B9C83C32A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27D24-A1CD-47B3-B50F-1764994A2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809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AC5109-41EA-47F3-8CC2-102D2DA51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94196-1B10-4849-808B-C08CC7AE4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2DC2C-4B07-4D83-A253-C0E7DF551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8B8CF-EEE5-4FA1-B3C9-0FAD208DA5FA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EFCB8-22DC-4BEE-B2F0-68DFEDD80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EBC6E-E1F4-4BDA-8168-29CCDAD890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A03CA-AEEB-4E89-A24D-D0253E636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7195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DFF43-F29A-43FC-B949-E17C3285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Thrashing</a:t>
            </a:r>
          </a:p>
        </p:txBody>
      </p:sp>
      <p:pic>
        <p:nvPicPr>
          <p:cNvPr id="4" name="Picture 4" descr="9">
            <a:extLst>
              <a:ext uri="{FF2B5EF4-FFF2-40B4-BE49-F238E27FC236}">
                <a16:creationId xmlns:a16="http://schemas.microsoft.com/office/drawing/2014/main" id="{70AB44EC-0713-4669-8F4A-463ECCE8DA9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291" y="2041445"/>
            <a:ext cx="5427584" cy="3137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58C819D-8D7D-422A-A371-1DE1008A83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81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36"/>
    </mc:Choice>
    <mc:Fallback>
      <p:transition spd="slow" advTm="31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DFF43-F29A-43FC-B949-E17C3285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Thrashing</a:t>
            </a:r>
          </a:p>
        </p:txBody>
      </p:sp>
      <p:pic>
        <p:nvPicPr>
          <p:cNvPr id="4" name="Picture 4" descr="9">
            <a:extLst>
              <a:ext uri="{FF2B5EF4-FFF2-40B4-BE49-F238E27FC236}">
                <a16:creationId xmlns:a16="http://schemas.microsoft.com/office/drawing/2014/main" id="{70AB44EC-0713-4669-8F4A-463ECCE8DA9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291" y="2041445"/>
            <a:ext cx="5427584" cy="3137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EDFDFD-74FA-4080-AA18-2F5926426120}"/>
              </a:ext>
            </a:extLst>
          </p:cNvPr>
          <p:cNvSpPr txBox="1"/>
          <p:nvPr/>
        </p:nvSpPr>
        <p:spPr>
          <a:xfrm>
            <a:off x="7492481" y="2276670"/>
            <a:ext cx="35363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b="1" dirty="0">
                <a:solidFill>
                  <a:srgbClr val="3366FF"/>
                </a:solidFill>
              </a:rPr>
              <a:t>Thrashing</a:t>
            </a:r>
            <a:r>
              <a:rPr lang="en-US" altLang="en-US" sz="2400" dirty="0">
                <a:solidFill>
                  <a:srgbClr val="3366FF"/>
                </a:solidFill>
              </a:rPr>
              <a:t> </a:t>
            </a:r>
            <a:r>
              <a:rPr lang="en-US" altLang="en-US" sz="2400" dirty="0">
                <a:sym typeface="Symbol" panose="05050102010706020507" pitchFamily="18" charset="2"/>
              </a:rPr>
              <a:t> a process is busy swapping pages in and out</a:t>
            </a:r>
            <a:endParaRPr lang="en-US" altLang="en-US" sz="2400" dirty="0"/>
          </a:p>
          <a:p>
            <a:endParaRPr lang="en-IN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2A4ECAA-F715-41EE-A831-8DA5934A03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87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58"/>
    </mc:Choice>
    <mc:Fallback>
      <p:transition spd="slow" advTm="10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5643F-21E9-44CA-83CB-2ADACE1E8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Thrashing (</a:t>
            </a:r>
            <a:r>
              <a:rPr lang="en-IN" dirty="0" err="1"/>
              <a:t>cont</a:t>
            </a:r>
            <a:r>
              <a:rPr lang="en-IN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4691B-233A-4724-98D1-F17C88C28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Why does demand paging work?</a:t>
            </a:r>
            <a:br>
              <a:rPr lang="en-US" altLang="en-US" dirty="0"/>
            </a:br>
            <a:r>
              <a:rPr lang="en-US" altLang="en-US" b="1" dirty="0">
                <a:solidFill>
                  <a:srgbClr val="3366FF"/>
                </a:solidFill>
              </a:rPr>
              <a:t>Locality model</a:t>
            </a:r>
          </a:p>
          <a:p>
            <a:r>
              <a:rPr lang="en-US" altLang="en-US" dirty="0"/>
              <a:t>Why does thrashing occur?</a:t>
            </a:r>
            <a:br>
              <a:rPr lang="en-US" altLang="en-US" dirty="0"/>
            </a:br>
            <a:r>
              <a:rPr lang="en-US" altLang="en-US" dirty="0">
                <a:sym typeface="Symbol" panose="05050102010706020507" pitchFamily="18" charset="2"/>
              </a:rPr>
              <a:t> size of locality &gt; total memory size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444A46A-03EA-4475-B160-78AAAB4318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131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26"/>
    </mc:Choice>
    <mc:Fallback>
      <p:transition spd="slow" advTm="23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5643F-21E9-44CA-83CB-2ADACE1E8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Thrashing (</a:t>
            </a:r>
            <a:r>
              <a:rPr lang="en-IN" dirty="0" err="1"/>
              <a:t>cont</a:t>
            </a:r>
            <a:r>
              <a:rPr lang="en-IN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4691B-233A-4724-98D1-F17C88C28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Why does demand paging work?</a:t>
            </a:r>
            <a:br>
              <a:rPr lang="en-US" altLang="en-US" dirty="0"/>
            </a:br>
            <a:r>
              <a:rPr lang="en-US" altLang="en-US" b="1" dirty="0">
                <a:solidFill>
                  <a:srgbClr val="3366FF"/>
                </a:solidFill>
              </a:rPr>
              <a:t>Locality model</a:t>
            </a:r>
          </a:p>
          <a:p>
            <a:r>
              <a:rPr lang="en-US" altLang="en-US" dirty="0"/>
              <a:t>Why does thrashing occur?</a:t>
            </a:r>
            <a:br>
              <a:rPr lang="en-US" altLang="en-US" dirty="0"/>
            </a:br>
            <a:r>
              <a:rPr lang="en-US" altLang="en-US" dirty="0">
                <a:sym typeface="Symbol" panose="05050102010706020507" pitchFamily="18" charset="2"/>
              </a:rPr>
              <a:t> size of locality &gt; total memory size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Solution</a:t>
            </a:r>
          </a:p>
          <a:p>
            <a:pPr marL="514350" indent="-514350">
              <a:buAutoNum type="arabicParenR"/>
            </a:pPr>
            <a:r>
              <a:rPr lang="en-IN" dirty="0"/>
              <a:t>Working set model</a:t>
            </a:r>
          </a:p>
          <a:p>
            <a:pPr marL="514350" indent="-514350">
              <a:buAutoNum type="arabicParenR"/>
            </a:pPr>
            <a:r>
              <a:rPr lang="en-IN" dirty="0"/>
              <a:t>Page fault frequency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DE084F1-6F4B-4600-BC49-06F7693881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2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4"/>
    </mc:Choice>
    <mc:Fallback>
      <p:transition spd="slow" advTm="9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FFFC5-E10F-4941-95E2-517BF15DA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Working set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B9361-9572-484B-98A4-B275BB5DC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US" altLang="en-US" sz="1600" i="1" dirty="0" err="1">
                <a:sym typeface="Symbol" panose="05050102010706020507" pitchFamily="18" charset="2"/>
              </a:rPr>
              <a:t>WSS</a:t>
            </a:r>
            <a:r>
              <a:rPr lang="en-US" altLang="en-US" sz="1600" i="1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600" dirty="0">
                <a:sym typeface="Symbol" panose="05050102010706020507" pitchFamily="18" charset="2"/>
              </a:rPr>
              <a:t> (working set of Process </a:t>
            </a:r>
            <a:r>
              <a:rPr lang="en-US" altLang="en-US" sz="1600" i="1" dirty="0">
                <a:sym typeface="Symbol" panose="05050102010706020507" pitchFamily="18" charset="2"/>
              </a:rPr>
              <a:t>P</a:t>
            </a:r>
            <a:r>
              <a:rPr lang="en-US" altLang="en-US" sz="1600" i="1" baseline="-25000" dirty="0">
                <a:sym typeface="Symbol" panose="05050102010706020507" pitchFamily="18" charset="2"/>
              </a:rPr>
              <a:t>i</a:t>
            </a:r>
            <a:r>
              <a:rPr lang="en-US" altLang="en-US" sz="1600" dirty="0">
                <a:sym typeface="Symbol" panose="05050102010706020507" pitchFamily="18" charset="2"/>
              </a:rPr>
              <a:t>) =</a:t>
            </a:r>
            <a:br>
              <a:rPr lang="en-US" altLang="en-US" sz="1600" dirty="0">
                <a:sym typeface="Symbol" panose="05050102010706020507" pitchFamily="18" charset="2"/>
              </a:rPr>
            </a:br>
            <a:r>
              <a:rPr lang="en-US" altLang="en-US" sz="1600" dirty="0">
                <a:sym typeface="Symbol" panose="05050102010706020507" pitchFamily="18" charset="2"/>
              </a:rPr>
              <a:t>total number of pages referenced in the most recent  (varies in time)</a:t>
            </a:r>
          </a:p>
          <a:p>
            <a:pPr lvl="1"/>
            <a:r>
              <a:rPr lang="en-US" altLang="en-US" sz="1600" dirty="0">
                <a:sym typeface="Symbol" panose="05050102010706020507" pitchFamily="18" charset="2"/>
              </a:rPr>
              <a:t>if  too small will not encompass entire locality</a:t>
            </a:r>
          </a:p>
          <a:p>
            <a:r>
              <a:rPr lang="en-US" altLang="en-US" sz="1600" i="1" dirty="0">
                <a:sym typeface="Symbol" panose="05050102010706020507" pitchFamily="18" charset="2"/>
              </a:rPr>
              <a:t>D</a:t>
            </a:r>
            <a:r>
              <a:rPr lang="en-US" altLang="en-US" sz="1600" dirty="0">
                <a:sym typeface="Symbol" panose="05050102010706020507" pitchFamily="18" charset="2"/>
              </a:rPr>
              <a:t> =  </a:t>
            </a:r>
            <a:r>
              <a:rPr lang="en-US" altLang="en-US" sz="1600" i="1" dirty="0" err="1">
                <a:sym typeface="Symbol" panose="05050102010706020507" pitchFamily="18" charset="2"/>
              </a:rPr>
              <a:t>WSS</a:t>
            </a:r>
            <a:r>
              <a:rPr lang="en-US" altLang="en-US" sz="1600" i="1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600" dirty="0">
                <a:sym typeface="Symbol" panose="05050102010706020507" pitchFamily="18" charset="2"/>
              </a:rPr>
              <a:t>  total demand frames </a:t>
            </a:r>
          </a:p>
          <a:p>
            <a:pPr lvl="1"/>
            <a:r>
              <a:rPr lang="en-US" altLang="en-US" sz="1600" dirty="0">
                <a:sym typeface="Symbol" panose="05050102010706020507" pitchFamily="18" charset="2"/>
              </a:rPr>
              <a:t>Approximation of locality</a:t>
            </a:r>
          </a:p>
          <a:p>
            <a:r>
              <a:rPr lang="en-US" altLang="en-US" sz="1600" dirty="0">
                <a:sym typeface="Symbol" panose="05050102010706020507" pitchFamily="18" charset="2"/>
              </a:rPr>
              <a:t>if </a:t>
            </a:r>
            <a:r>
              <a:rPr lang="en-US" altLang="en-US" sz="1600" i="1" dirty="0">
                <a:sym typeface="Symbol" panose="05050102010706020507" pitchFamily="18" charset="2"/>
              </a:rPr>
              <a:t>D</a:t>
            </a:r>
            <a:r>
              <a:rPr lang="en-US" altLang="en-US" sz="1600" dirty="0">
                <a:sym typeface="Symbol" panose="05050102010706020507" pitchFamily="18" charset="2"/>
              </a:rPr>
              <a:t> &gt; </a:t>
            </a:r>
            <a:r>
              <a:rPr lang="en-US" altLang="en-US" sz="1600" i="1" dirty="0">
                <a:sym typeface="Symbol" panose="05050102010706020507" pitchFamily="18" charset="2"/>
              </a:rPr>
              <a:t>m</a:t>
            </a:r>
            <a:r>
              <a:rPr lang="en-US" altLang="en-US" sz="1600" dirty="0">
                <a:sym typeface="Symbol" panose="05050102010706020507" pitchFamily="18" charset="2"/>
              </a:rPr>
              <a:t>  Thrashing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773B5B5D-7A13-48F9-B5B1-C8BC491D1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377" y="1641475"/>
            <a:ext cx="6707188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2C1901C2-A117-4F3A-8227-6F33CE3C2C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511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134"/>
    </mc:Choice>
    <mc:Fallback>
      <p:transition spd="slow" advTm="80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FFFC5-E10F-4941-95E2-517BF15DA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Working set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B9361-9572-484B-98A4-B275BB5DC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US" altLang="en-US" sz="1600" i="1" dirty="0" err="1">
                <a:sym typeface="Symbol" panose="05050102010706020507" pitchFamily="18" charset="2"/>
              </a:rPr>
              <a:t>WSS</a:t>
            </a:r>
            <a:r>
              <a:rPr lang="en-US" altLang="en-US" sz="1600" i="1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600" dirty="0">
                <a:sym typeface="Symbol" panose="05050102010706020507" pitchFamily="18" charset="2"/>
              </a:rPr>
              <a:t> (working set of Process </a:t>
            </a:r>
            <a:r>
              <a:rPr lang="en-US" altLang="en-US" sz="1600" i="1" dirty="0">
                <a:sym typeface="Symbol" panose="05050102010706020507" pitchFamily="18" charset="2"/>
              </a:rPr>
              <a:t>P</a:t>
            </a:r>
            <a:r>
              <a:rPr lang="en-US" altLang="en-US" sz="1600" i="1" baseline="-25000" dirty="0">
                <a:sym typeface="Symbol" panose="05050102010706020507" pitchFamily="18" charset="2"/>
              </a:rPr>
              <a:t>i</a:t>
            </a:r>
            <a:r>
              <a:rPr lang="en-US" altLang="en-US" sz="1600" dirty="0">
                <a:sym typeface="Symbol" panose="05050102010706020507" pitchFamily="18" charset="2"/>
              </a:rPr>
              <a:t>) =</a:t>
            </a:r>
            <a:br>
              <a:rPr lang="en-US" altLang="en-US" sz="1600" dirty="0">
                <a:sym typeface="Symbol" panose="05050102010706020507" pitchFamily="18" charset="2"/>
              </a:rPr>
            </a:br>
            <a:r>
              <a:rPr lang="en-US" altLang="en-US" sz="1600" dirty="0">
                <a:sym typeface="Symbol" panose="05050102010706020507" pitchFamily="18" charset="2"/>
              </a:rPr>
              <a:t>total number of pages referenced in the most recent  (varies in time)</a:t>
            </a:r>
          </a:p>
          <a:p>
            <a:pPr lvl="1"/>
            <a:r>
              <a:rPr lang="en-US" altLang="en-US" sz="1600" dirty="0">
                <a:sym typeface="Symbol" panose="05050102010706020507" pitchFamily="18" charset="2"/>
              </a:rPr>
              <a:t>if  too small will not encompass entire locality</a:t>
            </a:r>
          </a:p>
          <a:p>
            <a:r>
              <a:rPr lang="en-US" altLang="en-US" sz="1600" i="1" dirty="0">
                <a:sym typeface="Symbol" panose="05050102010706020507" pitchFamily="18" charset="2"/>
              </a:rPr>
              <a:t>D</a:t>
            </a:r>
            <a:r>
              <a:rPr lang="en-US" altLang="en-US" sz="1600" dirty="0">
                <a:sym typeface="Symbol" panose="05050102010706020507" pitchFamily="18" charset="2"/>
              </a:rPr>
              <a:t> =  </a:t>
            </a:r>
            <a:r>
              <a:rPr lang="en-US" altLang="en-US" sz="1600" i="1" dirty="0" err="1">
                <a:sym typeface="Symbol" panose="05050102010706020507" pitchFamily="18" charset="2"/>
              </a:rPr>
              <a:t>WSS</a:t>
            </a:r>
            <a:r>
              <a:rPr lang="en-US" altLang="en-US" sz="1600" i="1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600" dirty="0">
                <a:sym typeface="Symbol" panose="05050102010706020507" pitchFamily="18" charset="2"/>
              </a:rPr>
              <a:t>  total demand frames </a:t>
            </a:r>
          </a:p>
          <a:p>
            <a:pPr lvl="1"/>
            <a:r>
              <a:rPr lang="en-US" altLang="en-US" sz="1600" dirty="0">
                <a:sym typeface="Symbol" panose="05050102010706020507" pitchFamily="18" charset="2"/>
              </a:rPr>
              <a:t>Approximation of locality</a:t>
            </a:r>
          </a:p>
          <a:p>
            <a:r>
              <a:rPr lang="en-US" altLang="en-US" sz="1600" dirty="0">
                <a:sym typeface="Symbol" panose="05050102010706020507" pitchFamily="18" charset="2"/>
              </a:rPr>
              <a:t>if </a:t>
            </a:r>
            <a:r>
              <a:rPr lang="en-US" altLang="en-US" sz="1600" i="1" dirty="0">
                <a:sym typeface="Symbol" panose="05050102010706020507" pitchFamily="18" charset="2"/>
              </a:rPr>
              <a:t>D</a:t>
            </a:r>
            <a:r>
              <a:rPr lang="en-US" altLang="en-US" sz="1600" dirty="0">
                <a:sym typeface="Symbol" panose="05050102010706020507" pitchFamily="18" charset="2"/>
              </a:rPr>
              <a:t> &gt; </a:t>
            </a:r>
            <a:r>
              <a:rPr lang="en-US" altLang="en-US" sz="1600" i="1" dirty="0">
                <a:sym typeface="Symbol" panose="05050102010706020507" pitchFamily="18" charset="2"/>
              </a:rPr>
              <a:t>m</a:t>
            </a:r>
            <a:r>
              <a:rPr lang="en-US" altLang="en-US" sz="1600" dirty="0">
                <a:sym typeface="Symbol" panose="05050102010706020507" pitchFamily="18" charset="2"/>
              </a:rPr>
              <a:t>  Thrashing</a:t>
            </a:r>
          </a:p>
          <a:p>
            <a:r>
              <a:rPr lang="en-US" altLang="en-US" sz="1600" i="1" dirty="0">
                <a:sym typeface="Symbol" panose="05050102010706020507" pitchFamily="18" charset="2"/>
              </a:rPr>
              <a:t>Policy</a:t>
            </a:r>
            <a:r>
              <a:rPr lang="en-US" altLang="en-US" sz="1600" dirty="0">
                <a:sym typeface="Symbol" panose="05050102010706020507" pitchFamily="18" charset="2"/>
              </a:rPr>
              <a:t> if </a:t>
            </a:r>
            <a:r>
              <a:rPr lang="en-US" altLang="en-US" sz="1600" i="1" dirty="0">
                <a:sym typeface="Symbol" panose="05050102010706020507" pitchFamily="18" charset="2"/>
              </a:rPr>
              <a:t>D</a:t>
            </a:r>
            <a:r>
              <a:rPr lang="en-US" altLang="en-US" sz="1600" dirty="0">
                <a:sym typeface="Symbol" panose="05050102010706020507" pitchFamily="18" charset="2"/>
              </a:rPr>
              <a:t> &gt; m, then </a:t>
            </a:r>
            <a:r>
              <a:rPr lang="en-US" altLang="en-US" sz="1600" i="1" dirty="0">
                <a:sym typeface="Symbol" panose="05050102010706020507" pitchFamily="18" charset="2"/>
              </a:rPr>
              <a:t>suspend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sz="1600" dirty="0">
                <a:sym typeface="Symbol" panose="05050102010706020507" pitchFamily="18" charset="2"/>
              </a:rPr>
              <a:t>or swap out one of the processes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773B5B5D-7A13-48F9-B5B1-C8BC491D1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377" y="1641475"/>
            <a:ext cx="6707188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C74483A-53A4-47CB-93D3-D715FDA3F4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970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57"/>
    </mc:Choice>
    <mc:Fallback>
      <p:transition spd="slow" advTm="12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114C0-EA06-4E8F-AA4A-F7038175E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Page-Fault Frequency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DA911-6C2C-4E69-9881-9999AA037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altLang="en-US" dirty="0"/>
              <a:t>More direct approach than WSS</a:t>
            </a:r>
          </a:p>
          <a:p>
            <a:r>
              <a:rPr lang="en-US" altLang="en-US" dirty="0"/>
              <a:t>Establish </a:t>
            </a:r>
            <a:r>
              <a:rPr lang="ja-JP" altLang="en-US" dirty="0"/>
              <a:t>“</a:t>
            </a:r>
            <a:r>
              <a:rPr lang="en-US" altLang="ja-JP" dirty="0"/>
              <a:t>acceptable</a:t>
            </a:r>
            <a:r>
              <a:rPr lang="ja-JP" altLang="en-US" dirty="0"/>
              <a:t>”</a:t>
            </a:r>
            <a:r>
              <a:rPr lang="en-US" altLang="ja-JP" dirty="0"/>
              <a:t> </a:t>
            </a:r>
            <a:r>
              <a:rPr lang="en-US" altLang="ja-JP" b="1" dirty="0">
                <a:solidFill>
                  <a:srgbClr val="3366FF"/>
                </a:solidFill>
              </a:rPr>
              <a:t>page-fault frequency </a:t>
            </a:r>
            <a:r>
              <a:rPr lang="en-US" altLang="ja-JP" dirty="0"/>
              <a:t>(</a:t>
            </a:r>
            <a:r>
              <a:rPr lang="en-US" altLang="ja-JP" b="1" dirty="0">
                <a:solidFill>
                  <a:srgbClr val="3366FF"/>
                </a:solidFill>
              </a:rPr>
              <a:t>PFF</a:t>
            </a:r>
            <a:r>
              <a:rPr lang="en-US" altLang="ja-JP" dirty="0"/>
              <a:t>)</a:t>
            </a:r>
            <a:r>
              <a:rPr lang="en-US" altLang="ja-JP" b="1" dirty="0">
                <a:solidFill>
                  <a:srgbClr val="3366FF"/>
                </a:solidFill>
              </a:rPr>
              <a:t> </a:t>
            </a:r>
            <a:r>
              <a:rPr lang="en-US" altLang="ja-JP" dirty="0"/>
              <a:t>rate and use local replacement policy</a:t>
            </a:r>
          </a:p>
          <a:p>
            <a:pPr lvl="1"/>
            <a:r>
              <a:rPr lang="en-US" altLang="en-US" dirty="0"/>
              <a:t>If actual rate too low, process loses frame</a:t>
            </a:r>
          </a:p>
          <a:p>
            <a:pPr lvl="1"/>
            <a:r>
              <a:rPr lang="en-US" altLang="en-US" dirty="0"/>
              <a:t>If actual rate too high, process gains frame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1" descr="9_21.pdf">
            <a:extLst>
              <a:ext uri="{FF2B5EF4-FFF2-40B4-BE49-F238E27FC236}">
                <a16:creationId xmlns:a16="http://schemas.microsoft.com/office/drawing/2014/main" id="{5AE88D1F-4D48-4F7C-856A-D22C8413E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665" y="3429000"/>
            <a:ext cx="5103813" cy="295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3CFB098B-F4B9-40C7-BE15-F0660EC3ED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94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77"/>
    </mc:Choice>
    <mc:Fallback>
      <p:transition spd="slow" advTm="21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114C0-EA06-4E8F-AA4A-F7038175E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Page-Fault Frequency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DA911-6C2C-4E69-9881-9999AA037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altLang="en-US" dirty="0"/>
              <a:t>More direct approach than WSS</a:t>
            </a:r>
          </a:p>
          <a:p>
            <a:r>
              <a:rPr lang="en-US" altLang="en-US" dirty="0"/>
              <a:t>Establish </a:t>
            </a:r>
            <a:r>
              <a:rPr lang="ja-JP" altLang="en-US" dirty="0"/>
              <a:t>“</a:t>
            </a:r>
            <a:r>
              <a:rPr lang="en-US" altLang="ja-JP" dirty="0"/>
              <a:t>acceptable</a:t>
            </a:r>
            <a:r>
              <a:rPr lang="ja-JP" altLang="en-US" dirty="0"/>
              <a:t>”</a:t>
            </a:r>
            <a:r>
              <a:rPr lang="en-US" altLang="ja-JP" dirty="0"/>
              <a:t> </a:t>
            </a:r>
            <a:r>
              <a:rPr lang="en-US" altLang="ja-JP" b="1" dirty="0">
                <a:solidFill>
                  <a:srgbClr val="3366FF"/>
                </a:solidFill>
              </a:rPr>
              <a:t>page-fault frequency </a:t>
            </a:r>
            <a:r>
              <a:rPr lang="en-US" altLang="ja-JP" dirty="0"/>
              <a:t>(</a:t>
            </a:r>
            <a:r>
              <a:rPr lang="en-US" altLang="ja-JP" b="1" dirty="0">
                <a:solidFill>
                  <a:srgbClr val="3366FF"/>
                </a:solidFill>
              </a:rPr>
              <a:t>PFF</a:t>
            </a:r>
            <a:r>
              <a:rPr lang="en-US" altLang="ja-JP" dirty="0"/>
              <a:t>)</a:t>
            </a:r>
            <a:r>
              <a:rPr lang="en-US" altLang="ja-JP" b="1" dirty="0">
                <a:solidFill>
                  <a:srgbClr val="3366FF"/>
                </a:solidFill>
              </a:rPr>
              <a:t> </a:t>
            </a:r>
            <a:r>
              <a:rPr lang="en-US" altLang="ja-JP" dirty="0"/>
              <a:t>rate and use local replacement policy</a:t>
            </a:r>
          </a:p>
          <a:p>
            <a:pPr lvl="1"/>
            <a:r>
              <a:rPr lang="en-US" altLang="en-US" dirty="0"/>
              <a:t>If actual rate too low, process loses frame</a:t>
            </a:r>
          </a:p>
          <a:p>
            <a:pPr lvl="1"/>
            <a:r>
              <a:rPr lang="en-US" altLang="en-US" dirty="0"/>
              <a:t>If actual rate too high, process gains frame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1" descr="9_21.pdf">
            <a:extLst>
              <a:ext uri="{FF2B5EF4-FFF2-40B4-BE49-F238E27FC236}">
                <a16:creationId xmlns:a16="http://schemas.microsoft.com/office/drawing/2014/main" id="{5AE88D1F-4D48-4F7C-856A-D22C8413E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665" y="3429000"/>
            <a:ext cx="5103813" cy="295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F18A9DD-5EFF-4D66-89C5-B925233905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14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65"/>
    </mc:Choice>
    <mc:Fallback>
      <p:transition spd="slow" advTm="19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114C0-EA06-4E8F-AA4A-F7038175E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Page-Fault Frequency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DA911-6C2C-4E69-9881-9999AA037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altLang="en-US" dirty="0"/>
              <a:t>More direct approach than WSS</a:t>
            </a:r>
          </a:p>
          <a:p>
            <a:r>
              <a:rPr lang="en-US" altLang="en-US" dirty="0"/>
              <a:t>Establish </a:t>
            </a:r>
            <a:r>
              <a:rPr lang="ja-JP" altLang="en-US" dirty="0"/>
              <a:t>“</a:t>
            </a:r>
            <a:r>
              <a:rPr lang="en-US" altLang="ja-JP" dirty="0"/>
              <a:t>acceptable</a:t>
            </a:r>
            <a:r>
              <a:rPr lang="ja-JP" altLang="en-US" dirty="0"/>
              <a:t>”</a:t>
            </a:r>
            <a:r>
              <a:rPr lang="en-US" altLang="ja-JP" dirty="0"/>
              <a:t> </a:t>
            </a:r>
            <a:r>
              <a:rPr lang="en-US" altLang="ja-JP" b="1" dirty="0">
                <a:solidFill>
                  <a:srgbClr val="3366FF"/>
                </a:solidFill>
              </a:rPr>
              <a:t>page-fault frequency </a:t>
            </a:r>
            <a:r>
              <a:rPr lang="en-US" altLang="ja-JP" dirty="0"/>
              <a:t>(</a:t>
            </a:r>
            <a:r>
              <a:rPr lang="en-US" altLang="ja-JP" b="1" dirty="0">
                <a:solidFill>
                  <a:srgbClr val="3366FF"/>
                </a:solidFill>
              </a:rPr>
              <a:t>PFF</a:t>
            </a:r>
            <a:r>
              <a:rPr lang="en-US" altLang="ja-JP" dirty="0"/>
              <a:t>)</a:t>
            </a:r>
            <a:r>
              <a:rPr lang="en-US" altLang="ja-JP" b="1" dirty="0">
                <a:solidFill>
                  <a:srgbClr val="3366FF"/>
                </a:solidFill>
              </a:rPr>
              <a:t> </a:t>
            </a:r>
            <a:r>
              <a:rPr lang="en-US" altLang="ja-JP" dirty="0"/>
              <a:t>rate and use local replacement policy</a:t>
            </a:r>
          </a:p>
          <a:p>
            <a:pPr lvl="1"/>
            <a:r>
              <a:rPr lang="en-US" altLang="en-US" dirty="0"/>
              <a:t>If actual rate too low, process loses frame</a:t>
            </a:r>
          </a:p>
          <a:p>
            <a:pPr lvl="1"/>
            <a:r>
              <a:rPr lang="en-US" altLang="en-US" dirty="0"/>
              <a:t>If actual rate too high, process gains frame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1" descr="9_21.pdf">
            <a:extLst>
              <a:ext uri="{FF2B5EF4-FFF2-40B4-BE49-F238E27FC236}">
                <a16:creationId xmlns:a16="http://schemas.microsoft.com/office/drawing/2014/main" id="{5AE88D1F-4D48-4F7C-856A-D22C8413E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665" y="3429000"/>
            <a:ext cx="5103813" cy="295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5683AF4-65CD-4B81-80AC-9C9957CC94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521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80"/>
    </mc:Choice>
    <mc:Fallback>
      <p:transition spd="slow" advTm="17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317</Words>
  <Application>Microsoft Office PowerPoint</Application>
  <PresentationFormat>Widescreen</PresentationFormat>
  <Paragraphs>49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Thrashing</vt:lpstr>
      <vt:lpstr>Thrashing</vt:lpstr>
      <vt:lpstr>Thrashing (cont)</vt:lpstr>
      <vt:lpstr>Thrashing (cont)</vt:lpstr>
      <vt:lpstr>Working set model</vt:lpstr>
      <vt:lpstr>Working set model</vt:lpstr>
      <vt:lpstr>Page-Fault Frequency</vt:lpstr>
      <vt:lpstr>Page-Fault Frequency</vt:lpstr>
      <vt:lpstr>Page-Fault Frequency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ramasuga83@outlook.com</dc:creator>
  <cp:lastModifiedBy>ramasuga83@outlook.com</cp:lastModifiedBy>
  <cp:revision>8</cp:revision>
  <dcterms:created xsi:type="dcterms:W3CDTF">2020-03-26T06:04:27Z</dcterms:created>
  <dcterms:modified xsi:type="dcterms:W3CDTF">2020-04-05T02:17:21Z</dcterms:modified>
</cp:coreProperties>
</file>

<file path=docProps/thumbnail.jpeg>
</file>